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7"/>
  </p:notesMasterIdLst>
  <p:sldIdLst>
    <p:sldId id="283" r:id="rId4"/>
    <p:sldId id="308" r:id="rId5"/>
    <p:sldId id="292" r:id="rId6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1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4D4D4D"/>
    <a:srgbClr val="99CCFF"/>
    <a:srgbClr val="FFFFCC"/>
    <a:srgbClr val="CCECFF"/>
    <a:srgbClr val="FF7C80"/>
    <a:srgbClr val="66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7" autoAdjust="0"/>
    <p:restoredTop sz="94660" autoAdjust="0"/>
  </p:normalViewPr>
  <p:slideViewPr>
    <p:cSldViewPr>
      <p:cViewPr varScale="1">
        <p:scale>
          <a:sx n="72" d="100"/>
          <a:sy n="72" d="100"/>
        </p:scale>
        <p:origin x="813" y="41"/>
      </p:cViewPr>
      <p:guideLst>
        <p:guide orient="horz" pos="3216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64" y="0"/>
            <a:ext cx="2972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77" y="4724523"/>
            <a:ext cx="5487048" cy="44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443"/>
            <a:ext cx="2972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64" y="9447443"/>
            <a:ext cx="2972016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276B7-F37B-4D9E-B695-B008B68FD5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569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AFCC5-869D-43BC-A039-D85E8547E7B8}" type="slidenum">
              <a:rPr lang="de-DE" smtClean="0"/>
              <a:pPr/>
              <a:t>1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5446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5DFDD-F27A-4729-900A-D5783971B8F3}" type="slidenum">
              <a:rPr lang="de-DE" smtClean="0"/>
              <a:pPr/>
              <a:t>3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672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15900" y="971550"/>
            <a:ext cx="8709025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63525" y="6357938"/>
            <a:ext cx="50228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900" dirty="0">
                <a:latin typeface="Arial" charset="0"/>
              </a:rPr>
              <a:t>Compass Team Consulting – Anita Schölzel/Hans Heusgen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212138" y="6381750"/>
            <a:ext cx="36036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spcBef>
                <a:spcPct val="50000"/>
              </a:spcBef>
              <a:defRPr/>
            </a:pPr>
            <a:fld id="{090A3E5B-07F4-4A32-BBD3-92F2A7284939}" type="slidenum">
              <a:rPr lang="de-DE" sz="900"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‹Nr.›</a:t>
            </a:fld>
            <a:endParaRPr lang="de-DE" sz="900" dirty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214313" y="6261100"/>
            <a:ext cx="8643937" cy="460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3A9D-41FB-4E46-A4C5-D9A5C664AA3D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1A98-F63D-4D74-9082-216D24D93FC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4732-083F-4808-B914-4ECF2787B838}" type="datetimeFigureOut">
              <a:rPr lang="de-DE" smtClean="0"/>
              <a:pPr/>
              <a:t>24.05.2016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5267-DB04-48B1-BC06-A7A5B083E4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07950" y="549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755575" y="2780928"/>
            <a:ext cx="358649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dirty="0">
              <a:latin typeface="Arial" charset="0"/>
            </a:endParaRPr>
          </a:p>
          <a:p>
            <a:r>
              <a:rPr lang="de-DE" sz="2000" dirty="0">
                <a:latin typeface="Arial" charset="0"/>
              </a:rPr>
              <a:t>Zur Vorbeugung gegen </a:t>
            </a:r>
            <a:r>
              <a:rPr lang="de-DE" sz="2000" dirty="0" smtClean="0">
                <a:latin typeface="Arial" charset="0"/>
              </a:rPr>
              <a:t>den</a:t>
            </a:r>
          </a:p>
          <a:p>
            <a:r>
              <a:rPr lang="de-DE" sz="2000" dirty="0" smtClean="0">
                <a:latin typeface="Arial" charset="0"/>
              </a:rPr>
              <a:t>Fachkräftemangel </a:t>
            </a:r>
            <a:r>
              <a:rPr lang="de-DE" sz="2000" dirty="0">
                <a:latin typeface="Arial" charset="0"/>
              </a:rPr>
              <a:t>und für ein </a:t>
            </a:r>
            <a:endParaRPr lang="de-DE" sz="2000" dirty="0" smtClean="0">
              <a:latin typeface="Arial" charset="0"/>
            </a:endParaRPr>
          </a:p>
          <a:p>
            <a:r>
              <a:rPr lang="de-DE" sz="2000" dirty="0" err="1" smtClean="0">
                <a:latin typeface="Arial" charset="0"/>
              </a:rPr>
              <a:t>demografiefestes</a:t>
            </a:r>
            <a:r>
              <a:rPr lang="de-DE" sz="2000" dirty="0" smtClean="0">
                <a:latin typeface="Arial" charset="0"/>
              </a:rPr>
              <a:t> Unternehmen</a:t>
            </a:r>
            <a:endParaRPr lang="de-DE" dirty="0">
              <a:latin typeface="Arial" charset="0"/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683568" y="1268760"/>
            <a:ext cx="2738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de-DE" sz="40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KOMPASS</a:t>
            </a:r>
          </a:p>
        </p:txBody>
      </p:sp>
      <p:pic>
        <p:nvPicPr>
          <p:cNvPr id="35851" name="Picture 11" descr="C:\Dokumente und Einstellungen\Administrator\Lokale Einstellungen\Temporary Internet Files\Content.IE5\7TWQ71WO\MC9002864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42416"/>
            <a:ext cx="2928958" cy="3714776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perspectiveAbove"/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37163"/>
            <a:ext cx="3999929" cy="6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755576" y="2060848"/>
            <a:ext cx="3586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Entwicklungsprogramm 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für Arbeitsfreude, Gesundheit 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und berufliche Vitalität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34829"/>
              </p:ext>
            </p:extLst>
          </p:nvPr>
        </p:nvGraphicFramePr>
        <p:xfrm>
          <a:off x="899592" y="4656921"/>
          <a:ext cx="1368152" cy="136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1148040" imgH="1144800" progId="Acrobat.Document.DC">
                  <p:embed/>
                </p:oleObj>
              </mc:Choice>
              <mc:Fallback>
                <p:oleObj name="Acrobat Document" r:id="rId6" imgW="1148040" imgH="1144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4656921"/>
                        <a:ext cx="1368152" cy="136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79" y="4775547"/>
            <a:ext cx="1245741" cy="1245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2739008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Was leistet das Kompass-Entwicklungsprogramm?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Das Kompass Entwicklungsprogramm ist ein effektiver Beitrag zur Fachkräftebindung,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demografiefesten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Ausrichtung des Unternehmens und zum Gesundheitsmanagement.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 Produkt, das die drei herausfordernden, aktuellen HR Themen auf eine Weise miteinander verbindet, die sich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durch mehrjährige stabile Durchführung und Testung in Unternehmen als ausgesprochen wertvolle Maßnahme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bewährt haben.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Wo bisher mit hohem Zeitaufwand Mitarbeiter in Einzelmaßnahmen in den Themen:</a:t>
            </a: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geschult wurden, verbindet das Produkt Kompass - Entwicklungsprogramm alle genannten Elemente in einem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optimal aufeinander abgestimmten Prozess. Die anteiligen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Webinare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ermöglichen eine konzentrierte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Wissensvermittlung und die dadurch stark verkürzten Praxisphasen können für Transfer und Anwendungslernen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genutzt werden.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Durch eine hohe Übernahme von Selbstverantwortung der Teilnehmer, in Abstimmung mit der Personalabteilung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und den entsendenden Führungskräften leistet das Produkt im Ergebnis einen Beitrag zur Wertschätzung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erfahrener Mitarbeiter, zur Bindung an das Unternehmen, zur Standortbestimmung und eventuellen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Neuausrichtung sowie zum Netzwerkausbau, zum Erhalt der Arbeitsfreude, der Gesundheit und Motivation.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Der Effekt ist darüber hinaus ein wertvoller Beitrag zur Reduktion von Fehltagen sowie ein  nicht zu </a:t>
            </a: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unterschätzender Imagefaktor für die Attraktivität des Unternehmens bei der Gen-y.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731168"/>
          </a:xfrm>
        </p:spPr>
        <p:txBody>
          <a:bodyPr/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Kompass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Entwicklungsprogramm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80" y="2780928"/>
            <a:ext cx="780856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8"/>
          <p:cNvSpPr>
            <a:spLocks noChangeArrowheads="1"/>
          </p:cNvSpPr>
          <p:nvPr/>
        </p:nvSpPr>
        <p:spPr bwMode="auto">
          <a:xfrm>
            <a:off x="235585" y="1086198"/>
            <a:ext cx="8812181" cy="515111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23" name="Line 93"/>
          <p:cNvSpPr>
            <a:spLocks noChangeShapeType="1"/>
          </p:cNvSpPr>
          <p:nvPr/>
        </p:nvSpPr>
        <p:spPr bwMode="auto">
          <a:xfrm>
            <a:off x="5292725" y="1916113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24" name="Line 94"/>
          <p:cNvSpPr>
            <a:spLocks noChangeShapeType="1"/>
          </p:cNvSpPr>
          <p:nvPr/>
        </p:nvSpPr>
        <p:spPr bwMode="auto">
          <a:xfrm>
            <a:off x="7092950" y="1916113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25" name="Line 89"/>
          <p:cNvSpPr>
            <a:spLocks noChangeShapeType="1"/>
          </p:cNvSpPr>
          <p:nvPr/>
        </p:nvSpPr>
        <p:spPr bwMode="auto">
          <a:xfrm>
            <a:off x="3203575" y="1916113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79214" y="1689605"/>
            <a:ext cx="892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C0000"/>
              </a:buClr>
            </a:pPr>
            <a:endParaRPr lang="de-DE" sz="1600" dirty="0">
              <a:latin typeface="Arial" charset="0"/>
            </a:endParaRP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03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1079500" y="1557338"/>
            <a:ext cx="3968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04</a:t>
            </a: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770063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05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2386013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06</a:t>
            </a:r>
          </a:p>
        </p:txBody>
      </p:sp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3057525" y="15700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07</a:t>
            </a:r>
          </a:p>
        </p:txBody>
      </p:sp>
      <p:sp>
        <p:nvSpPr>
          <p:cNvPr id="5132" name="Text Box 10"/>
          <p:cNvSpPr txBox="1">
            <a:spLocks noChangeArrowheads="1"/>
          </p:cNvSpPr>
          <p:nvPr/>
        </p:nvSpPr>
        <p:spPr bwMode="auto">
          <a:xfrm>
            <a:off x="3706813" y="1557338"/>
            <a:ext cx="35401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08</a:t>
            </a:r>
          </a:p>
        </p:txBody>
      </p:sp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4356100" y="1570038"/>
            <a:ext cx="3968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09</a:t>
            </a:r>
          </a:p>
        </p:txBody>
      </p:sp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5076825" y="1557338"/>
            <a:ext cx="3952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10</a:t>
            </a:r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789613" y="1557338"/>
            <a:ext cx="3429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11</a:t>
            </a:r>
          </a:p>
        </p:txBody>
      </p:sp>
      <p:sp>
        <p:nvSpPr>
          <p:cNvPr id="5136" name="Text Box 14"/>
          <p:cNvSpPr txBox="1">
            <a:spLocks noChangeArrowheads="1"/>
          </p:cNvSpPr>
          <p:nvPr/>
        </p:nvSpPr>
        <p:spPr bwMode="auto">
          <a:xfrm>
            <a:off x="323528" y="1295400"/>
            <a:ext cx="17652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b="1" dirty="0">
                <a:latin typeface="Arial" charset="0"/>
              </a:rPr>
              <a:t>Start </a:t>
            </a:r>
            <a:r>
              <a:rPr lang="de-DE" sz="1200" b="1" dirty="0" smtClean="0">
                <a:latin typeface="Arial" charset="0"/>
              </a:rPr>
              <a:t>Jahr x (Beispiel)</a:t>
            </a:r>
            <a:endParaRPr lang="de-DE" sz="1200" b="1" dirty="0">
              <a:latin typeface="Arial" charset="0"/>
            </a:endParaRPr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>
            <a:off x="2536825" y="2236788"/>
            <a:ext cx="104775" cy="381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6430963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12</a:t>
            </a: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7091363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01</a:t>
            </a:r>
          </a:p>
        </p:txBody>
      </p:sp>
      <p:sp>
        <p:nvSpPr>
          <p:cNvPr id="5140" name="Text Box 21"/>
          <p:cNvSpPr txBox="1">
            <a:spLocks noChangeArrowheads="1"/>
          </p:cNvSpPr>
          <p:nvPr/>
        </p:nvSpPr>
        <p:spPr bwMode="auto">
          <a:xfrm>
            <a:off x="8447088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03</a:t>
            </a:r>
          </a:p>
        </p:txBody>
      </p:sp>
      <p:sp>
        <p:nvSpPr>
          <p:cNvPr id="5141" name="Text Box 22"/>
          <p:cNvSpPr txBox="1">
            <a:spLocks noChangeArrowheads="1"/>
          </p:cNvSpPr>
          <p:nvPr/>
        </p:nvSpPr>
        <p:spPr bwMode="auto">
          <a:xfrm>
            <a:off x="7734300" y="1557338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dirty="0">
                <a:latin typeface="Arial" charset="0"/>
              </a:rPr>
              <a:t>02</a:t>
            </a:r>
          </a:p>
        </p:txBody>
      </p:sp>
      <p:sp>
        <p:nvSpPr>
          <p:cNvPr id="5142" name="Text Box 46"/>
          <p:cNvSpPr txBox="1">
            <a:spLocks noChangeArrowheads="1"/>
          </p:cNvSpPr>
          <p:nvPr/>
        </p:nvSpPr>
        <p:spPr bwMode="auto">
          <a:xfrm>
            <a:off x="1428750" y="2786063"/>
            <a:ext cx="2233613" cy="723275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>
                <a:latin typeface="Arial" charset="0"/>
              </a:rPr>
              <a:t>Modul 1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Teil 1: „Strategie “ (1 Tag)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Teil 2: Unternehmerisch Denken  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(1  Tag)</a:t>
            </a:r>
            <a:endParaRPr lang="de-DE" sz="1000" dirty="0">
              <a:latin typeface="Arial" charset="0"/>
            </a:endParaRPr>
          </a:p>
        </p:txBody>
      </p:sp>
      <p:sp>
        <p:nvSpPr>
          <p:cNvPr id="5143" name="Rectangle 50"/>
          <p:cNvSpPr>
            <a:spLocks noChangeArrowheads="1"/>
          </p:cNvSpPr>
          <p:nvPr/>
        </p:nvSpPr>
        <p:spPr bwMode="auto">
          <a:xfrm>
            <a:off x="384175" y="1773238"/>
            <a:ext cx="8435975" cy="1428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5144" name="Text Box 72"/>
          <p:cNvSpPr txBox="1">
            <a:spLocks noChangeArrowheads="1"/>
          </p:cNvSpPr>
          <p:nvPr/>
        </p:nvSpPr>
        <p:spPr bwMode="auto">
          <a:xfrm>
            <a:off x="190500" y="2938463"/>
            <a:ext cx="863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C0000"/>
              </a:buClr>
            </a:pPr>
            <a:r>
              <a:rPr lang="de-DE" sz="1200" b="1" dirty="0" smtClean="0">
                <a:latin typeface="Arial" charset="0"/>
              </a:rPr>
              <a:t>Präsenz-Module</a:t>
            </a:r>
            <a:endParaRPr lang="de-DE" sz="1200" b="1" dirty="0">
              <a:latin typeface="Arial" charset="0"/>
            </a:endParaRPr>
          </a:p>
        </p:txBody>
      </p:sp>
      <p:sp>
        <p:nvSpPr>
          <p:cNvPr id="5145" name="Text Box 73"/>
          <p:cNvSpPr txBox="1">
            <a:spLocks noChangeArrowheads="1"/>
          </p:cNvSpPr>
          <p:nvPr/>
        </p:nvSpPr>
        <p:spPr bwMode="auto">
          <a:xfrm>
            <a:off x="190500" y="4151313"/>
            <a:ext cx="14291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</a:pPr>
            <a:r>
              <a:rPr lang="de-DE" sz="1200" b="1" dirty="0" smtClean="0">
                <a:latin typeface="Arial" charset="0"/>
              </a:rPr>
              <a:t>Begleitende Angebote</a:t>
            </a:r>
            <a:endParaRPr lang="de-DE" sz="1200" b="1" dirty="0">
              <a:latin typeface="Arial" charset="0"/>
            </a:endParaRPr>
          </a:p>
        </p:txBody>
      </p:sp>
      <p:sp>
        <p:nvSpPr>
          <p:cNvPr id="5146" name="Line 76"/>
          <p:cNvSpPr>
            <a:spLocks noChangeShapeType="1"/>
          </p:cNvSpPr>
          <p:nvPr/>
        </p:nvSpPr>
        <p:spPr bwMode="auto">
          <a:xfrm flipH="1" flipV="1">
            <a:off x="1403349" y="5643562"/>
            <a:ext cx="7345114" cy="1768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5147" name="Text Box 78"/>
          <p:cNvSpPr txBox="1">
            <a:spLocks noChangeArrowheads="1"/>
          </p:cNvSpPr>
          <p:nvPr/>
        </p:nvSpPr>
        <p:spPr bwMode="auto">
          <a:xfrm>
            <a:off x="2315467" y="5357813"/>
            <a:ext cx="65770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C0000"/>
              </a:buClr>
            </a:pPr>
            <a:r>
              <a:rPr lang="de-DE" sz="1000" b="1" dirty="0">
                <a:latin typeface="Arial" charset="0"/>
              </a:rPr>
              <a:t>Gespräche mit  </a:t>
            </a:r>
            <a:r>
              <a:rPr lang="de-DE" sz="1000" b="1" dirty="0" smtClean="0">
                <a:latin typeface="Arial" charset="0"/>
              </a:rPr>
              <a:t>Fort- u. Weiterbildung </a:t>
            </a:r>
            <a:r>
              <a:rPr lang="de-DE" sz="1000" b="1" dirty="0">
                <a:latin typeface="Arial" charset="0"/>
              </a:rPr>
              <a:t>(u. a. zur Unterstützung bei Hospitation) </a:t>
            </a:r>
          </a:p>
        </p:txBody>
      </p:sp>
      <p:sp>
        <p:nvSpPr>
          <p:cNvPr id="5148" name="Text Box 84"/>
          <p:cNvSpPr txBox="1">
            <a:spLocks noChangeArrowheads="1"/>
          </p:cNvSpPr>
          <p:nvPr/>
        </p:nvSpPr>
        <p:spPr bwMode="auto">
          <a:xfrm>
            <a:off x="7015093" y="1341438"/>
            <a:ext cx="94128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200" b="1" dirty="0" smtClean="0">
                <a:latin typeface="Arial" charset="0"/>
              </a:rPr>
              <a:t>Jahr  x + 1</a:t>
            </a:r>
            <a:endParaRPr lang="de-DE" sz="1200" b="1" dirty="0">
              <a:latin typeface="Arial" charset="0"/>
            </a:endParaRPr>
          </a:p>
        </p:txBody>
      </p:sp>
      <p:sp>
        <p:nvSpPr>
          <p:cNvPr id="5149" name="Text Box 86"/>
          <p:cNvSpPr txBox="1">
            <a:spLocks noChangeArrowheads="1"/>
          </p:cNvSpPr>
          <p:nvPr/>
        </p:nvSpPr>
        <p:spPr bwMode="auto">
          <a:xfrm>
            <a:off x="3779912" y="2786063"/>
            <a:ext cx="2016125" cy="723900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>
                <a:latin typeface="Arial" charset="0"/>
              </a:rPr>
              <a:t>Modul 2</a:t>
            </a:r>
            <a:r>
              <a:rPr lang="de-DE" sz="1000" dirty="0">
                <a:latin typeface="Arial" charset="0"/>
              </a:rPr>
              <a:t/>
            </a:r>
            <a:br>
              <a:rPr lang="de-DE" sz="1000" dirty="0">
                <a:latin typeface="Arial" charset="0"/>
              </a:rPr>
            </a:br>
            <a:r>
              <a:rPr lang="de-DE" sz="1000" dirty="0">
                <a:latin typeface="Arial" charset="0"/>
              </a:rPr>
              <a:t>„Persönlichkeit - Meine Position </a:t>
            </a:r>
            <a:br>
              <a:rPr lang="de-DE" sz="1000" dirty="0">
                <a:latin typeface="Arial" charset="0"/>
              </a:rPr>
            </a:br>
            <a:r>
              <a:rPr lang="de-DE" sz="1000" dirty="0">
                <a:latin typeface="Arial" charset="0"/>
              </a:rPr>
              <a:t> und Ausrichtung“ </a:t>
            </a:r>
            <a:r>
              <a:rPr lang="de-DE" sz="1000" dirty="0" smtClean="0">
                <a:latin typeface="Arial" charset="0"/>
              </a:rPr>
              <a:t>(2,5 </a:t>
            </a:r>
            <a:r>
              <a:rPr lang="de-DE" sz="1000" dirty="0">
                <a:latin typeface="Arial" charset="0"/>
              </a:rPr>
              <a:t>Tage)</a:t>
            </a:r>
          </a:p>
          <a:p>
            <a:pPr algn="ctr" eaLnBrk="0" hangingPunct="0">
              <a:buClr>
                <a:srgbClr val="CC0000"/>
              </a:buClr>
            </a:pPr>
            <a:endParaRPr lang="de-DE" sz="1000" dirty="0">
              <a:latin typeface="Arial" charset="0"/>
            </a:endParaRPr>
          </a:p>
        </p:txBody>
      </p:sp>
      <p:sp>
        <p:nvSpPr>
          <p:cNvPr id="5150" name="Text Box 87"/>
          <p:cNvSpPr txBox="1">
            <a:spLocks noChangeArrowheads="1"/>
          </p:cNvSpPr>
          <p:nvPr/>
        </p:nvSpPr>
        <p:spPr bwMode="auto">
          <a:xfrm>
            <a:off x="5940425" y="2798763"/>
            <a:ext cx="2447925" cy="723275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>
                <a:latin typeface="Arial" charset="0"/>
              </a:rPr>
              <a:t>Modul 3</a:t>
            </a:r>
            <a:r>
              <a:rPr lang="de-DE" sz="1000" dirty="0">
                <a:latin typeface="Arial" charset="0"/>
              </a:rPr>
              <a:t/>
            </a:r>
            <a:br>
              <a:rPr lang="de-DE" sz="1000" dirty="0">
                <a:latin typeface="Arial" charset="0"/>
              </a:rPr>
            </a:br>
            <a:r>
              <a:rPr lang="de-DE" sz="1000" dirty="0">
                <a:latin typeface="Arial" charset="0"/>
              </a:rPr>
              <a:t>„Wege zur Effektivität“ 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Mein weiterer Weg im Unternehmen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(2 Tage)</a:t>
            </a:r>
            <a:endParaRPr lang="de-DE" sz="1000" dirty="0">
              <a:latin typeface="Arial" charset="0"/>
            </a:endParaRPr>
          </a:p>
        </p:txBody>
      </p:sp>
      <p:sp>
        <p:nvSpPr>
          <p:cNvPr id="5151" name="Text Box 88"/>
          <p:cNvSpPr txBox="1">
            <a:spLocks noChangeArrowheads="1"/>
          </p:cNvSpPr>
          <p:nvPr/>
        </p:nvSpPr>
        <p:spPr bwMode="auto">
          <a:xfrm>
            <a:off x="6230515" y="4152900"/>
            <a:ext cx="1293813" cy="569913"/>
          </a:xfrm>
          <a:prstGeom prst="rect">
            <a:avLst/>
          </a:prstGeom>
          <a:solidFill>
            <a:srgbClr val="66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>
                <a:latin typeface="Arial" charset="0"/>
              </a:rPr>
              <a:t>2. Hospitation 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>
                <a:latin typeface="Arial" charset="0"/>
              </a:rPr>
              <a:t/>
            </a:r>
            <a:br>
              <a:rPr lang="de-DE" sz="1000" dirty="0">
                <a:latin typeface="Arial" charset="0"/>
              </a:rPr>
            </a:br>
            <a:r>
              <a:rPr lang="de-DE" sz="1000" dirty="0" smtClean="0">
                <a:latin typeface="Arial" charset="0"/>
              </a:rPr>
              <a:t>1 Tag</a:t>
            </a:r>
            <a:endParaRPr lang="de-DE" sz="1000" dirty="0">
              <a:latin typeface="Arial" charset="0"/>
            </a:endParaRPr>
          </a:p>
        </p:txBody>
      </p:sp>
      <p:sp>
        <p:nvSpPr>
          <p:cNvPr id="5152" name="Text Box 79"/>
          <p:cNvSpPr txBox="1">
            <a:spLocks noChangeArrowheads="1"/>
          </p:cNvSpPr>
          <p:nvPr/>
        </p:nvSpPr>
        <p:spPr bwMode="auto">
          <a:xfrm>
            <a:off x="7612063" y="3429000"/>
            <a:ext cx="1841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900" b="1" dirty="0">
                <a:latin typeface="Arial" charset="0"/>
              </a:rPr>
              <a:t/>
            </a:r>
            <a:br>
              <a:rPr lang="de-DE" sz="900" b="1" dirty="0">
                <a:latin typeface="Arial" charset="0"/>
              </a:rPr>
            </a:br>
            <a:endParaRPr lang="de-DE" sz="900" b="1" dirty="0">
              <a:latin typeface="Arial" charset="0"/>
            </a:endParaRPr>
          </a:p>
        </p:txBody>
      </p:sp>
      <p:sp>
        <p:nvSpPr>
          <p:cNvPr id="5153" name="Text Box 100"/>
          <p:cNvSpPr txBox="1">
            <a:spLocks noChangeArrowheads="1"/>
          </p:cNvSpPr>
          <p:nvPr/>
        </p:nvSpPr>
        <p:spPr bwMode="auto">
          <a:xfrm>
            <a:off x="1691680" y="3567931"/>
            <a:ext cx="21852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900" b="1" dirty="0">
                <a:latin typeface="Arial" charset="0"/>
              </a:rPr>
              <a:t>Kaminabend zum </a:t>
            </a:r>
            <a:br>
              <a:rPr lang="de-DE" sz="900" b="1" dirty="0">
                <a:latin typeface="Arial" charset="0"/>
              </a:rPr>
            </a:br>
            <a:r>
              <a:rPr lang="de-DE" sz="900" b="1" dirty="0">
                <a:latin typeface="Arial" charset="0"/>
              </a:rPr>
              <a:t>Thema </a:t>
            </a:r>
            <a:r>
              <a:rPr lang="de-DE" sz="900" b="1" dirty="0" smtClean="0">
                <a:latin typeface="Arial" charset="0"/>
              </a:rPr>
              <a:t>Strategie  des Unternehmens</a:t>
            </a:r>
            <a:endParaRPr lang="de-DE" sz="900" b="1" dirty="0">
              <a:latin typeface="Arial" charset="0"/>
            </a:endParaRPr>
          </a:p>
        </p:txBody>
      </p:sp>
      <p:sp>
        <p:nvSpPr>
          <p:cNvPr id="5154" name="Line 101"/>
          <p:cNvSpPr>
            <a:spLocks noChangeShapeType="1"/>
          </p:cNvSpPr>
          <p:nvPr/>
        </p:nvSpPr>
        <p:spPr bwMode="auto">
          <a:xfrm>
            <a:off x="6956425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5155" name="Text Box 102"/>
          <p:cNvSpPr txBox="1">
            <a:spLocks noChangeArrowheads="1"/>
          </p:cNvSpPr>
          <p:nvPr/>
        </p:nvSpPr>
        <p:spPr bwMode="auto">
          <a:xfrm>
            <a:off x="215900" y="5415607"/>
            <a:ext cx="12597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</a:pPr>
            <a:r>
              <a:rPr lang="de-DE" sz="1200" b="1" dirty="0" smtClean="0">
                <a:latin typeface="Arial" charset="0"/>
              </a:rPr>
              <a:t>Fort- u. Weiterbildung</a:t>
            </a:r>
            <a:endParaRPr lang="de-DE" sz="1200" b="1" dirty="0">
              <a:latin typeface="Arial" charset="0"/>
            </a:endParaRPr>
          </a:p>
        </p:txBody>
      </p:sp>
      <p:pic>
        <p:nvPicPr>
          <p:cNvPr id="5157" name="Picture 108" descr="j03029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44725" y="2133600"/>
            <a:ext cx="455613" cy="652463"/>
          </a:xfrm>
          <a:noFill/>
        </p:spPr>
      </p:pic>
      <p:pic>
        <p:nvPicPr>
          <p:cNvPr id="5158" name="Picture 116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5407" y="1773238"/>
            <a:ext cx="835025" cy="1012825"/>
          </a:xfrm>
          <a:noFill/>
        </p:spPr>
      </p:pic>
      <p:sp>
        <p:nvSpPr>
          <p:cNvPr id="5160" name="Text Box 126"/>
          <p:cNvSpPr txBox="1">
            <a:spLocks noChangeArrowheads="1"/>
          </p:cNvSpPr>
          <p:nvPr/>
        </p:nvSpPr>
        <p:spPr bwMode="auto">
          <a:xfrm>
            <a:off x="4064074" y="3557588"/>
            <a:ext cx="1516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900" b="1" dirty="0" smtClean="0">
                <a:latin typeface="Arial" charset="0"/>
              </a:rPr>
              <a:t>Entwicklungsplan entwerfen</a:t>
            </a:r>
            <a:endParaRPr lang="de-DE" sz="900" b="1" dirty="0">
              <a:latin typeface="Arial" charset="0"/>
            </a:endParaRPr>
          </a:p>
        </p:txBody>
      </p:sp>
      <p:sp>
        <p:nvSpPr>
          <p:cNvPr id="5161" name="Text Box 127"/>
          <p:cNvSpPr txBox="1">
            <a:spLocks noChangeArrowheads="1"/>
          </p:cNvSpPr>
          <p:nvPr/>
        </p:nvSpPr>
        <p:spPr bwMode="auto">
          <a:xfrm>
            <a:off x="6072188" y="3557588"/>
            <a:ext cx="20002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900" b="1" dirty="0" smtClean="0">
                <a:latin typeface="Arial" charset="0"/>
              </a:rPr>
              <a:t>Umsetzung reflektieren, Entwicklungsplan </a:t>
            </a:r>
            <a:r>
              <a:rPr lang="de-DE" sz="900" b="1" dirty="0">
                <a:latin typeface="Arial" charset="0"/>
              </a:rPr>
              <a:t>konkretisieren</a:t>
            </a:r>
          </a:p>
        </p:txBody>
      </p:sp>
      <p:sp>
        <p:nvSpPr>
          <p:cNvPr id="5162" name="Text Box 81"/>
          <p:cNvSpPr txBox="1">
            <a:spLocks noChangeArrowheads="1"/>
          </p:cNvSpPr>
          <p:nvPr/>
        </p:nvSpPr>
        <p:spPr bwMode="auto">
          <a:xfrm>
            <a:off x="1979712" y="4152900"/>
            <a:ext cx="1285875" cy="569913"/>
          </a:xfrm>
          <a:prstGeom prst="rect">
            <a:avLst/>
          </a:prstGeom>
          <a:solidFill>
            <a:srgbClr val="66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 smtClean="0">
                <a:latin typeface="Arial" charset="0"/>
              </a:rPr>
              <a:t>1. Hospitation </a:t>
            </a:r>
            <a:endParaRPr lang="de-DE" sz="1100" b="1" dirty="0">
              <a:latin typeface="Arial" charset="0"/>
            </a:endParaRPr>
          </a:p>
          <a:p>
            <a:pPr algn="ctr" eaLnBrk="0" hangingPunct="0">
              <a:buClr>
                <a:srgbClr val="CC0000"/>
              </a:buClr>
            </a:pPr>
            <a:r>
              <a:rPr lang="de-DE" sz="1000" dirty="0">
                <a:latin typeface="Arial" charset="0"/>
              </a:rPr>
              <a:t/>
            </a:r>
            <a:br>
              <a:rPr lang="de-DE" sz="1000" dirty="0">
                <a:latin typeface="Arial" charset="0"/>
              </a:rPr>
            </a:br>
            <a:r>
              <a:rPr lang="de-DE" sz="1000" dirty="0">
                <a:latin typeface="Arial" charset="0"/>
              </a:rPr>
              <a:t>1 Tag</a:t>
            </a:r>
          </a:p>
        </p:txBody>
      </p:sp>
      <p:sp>
        <p:nvSpPr>
          <p:cNvPr id="5163" name="Text Box 81"/>
          <p:cNvSpPr txBox="1">
            <a:spLocks noChangeArrowheads="1"/>
          </p:cNvSpPr>
          <p:nvPr/>
        </p:nvSpPr>
        <p:spPr bwMode="auto">
          <a:xfrm>
            <a:off x="4726855" y="4152900"/>
            <a:ext cx="1357313" cy="1031051"/>
          </a:xfrm>
          <a:prstGeom prst="rect">
            <a:avLst/>
          </a:prstGeom>
          <a:solidFill>
            <a:srgbClr val="66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 smtClean="0">
                <a:latin typeface="Arial" charset="0"/>
              </a:rPr>
              <a:t>Impulsvortrag</a:t>
            </a:r>
            <a:r>
              <a:rPr lang="de-DE" sz="1100" dirty="0" smtClean="0">
                <a:latin typeface="Arial" charset="0"/>
              </a:rPr>
              <a:t> </a:t>
            </a:r>
            <a:endParaRPr lang="de-DE" sz="1100" dirty="0">
              <a:latin typeface="Arial" charset="0"/>
            </a:endParaRP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Vitalität und Leistungsfähigkeit erhalten</a:t>
            </a:r>
            <a:endParaRPr lang="de-DE" sz="1000" dirty="0">
              <a:latin typeface="Arial" charset="0"/>
            </a:endParaRPr>
          </a:p>
          <a:p>
            <a:pPr algn="ctr" eaLnBrk="0" hangingPunct="0">
              <a:buClr>
                <a:srgbClr val="CC0000"/>
              </a:buClr>
            </a:pPr>
            <a:r>
              <a:rPr lang="de-DE" sz="1000" smtClean="0">
                <a:latin typeface="Arial" charset="0"/>
              </a:rPr>
              <a:t>2 </a:t>
            </a:r>
            <a:r>
              <a:rPr lang="de-DE" sz="1000" dirty="0" smtClean="0">
                <a:latin typeface="Arial" charset="0"/>
              </a:rPr>
              <a:t>Stunden durch einen Arzt</a:t>
            </a:r>
            <a:endParaRPr lang="de-DE" sz="1000" dirty="0">
              <a:latin typeface="Arial" charset="0"/>
            </a:endParaRPr>
          </a:p>
        </p:txBody>
      </p:sp>
      <p:sp>
        <p:nvSpPr>
          <p:cNvPr id="5166" name="Line 89"/>
          <p:cNvSpPr>
            <a:spLocks noChangeShapeType="1"/>
          </p:cNvSpPr>
          <p:nvPr/>
        </p:nvSpPr>
        <p:spPr bwMode="auto">
          <a:xfrm>
            <a:off x="7596188" y="1916113"/>
            <a:ext cx="0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auto">
          <a:xfrm>
            <a:off x="3347864" y="4149080"/>
            <a:ext cx="1293813" cy="892552"/>
          </a:xfrm>
          <a:prstGeom prst="rect">
            <a:avLst/>
          </a:prstGeom>
          <a:solidFill>
            <a:srgbClr val="66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C0000"/>
              </a:buClr>
            </a:pPr>
            <a:r>
              <a:rPr lang="de-DE" sz="1100" b="1" dirty="0" smtClean="0">
                <a:latin typeface="Arial" charset="0"/>
              </a:rPr>
              <a:t>Persönliches Stärkenprofil</a:t>
            </a:r>
            <a:endParaRPr lang="de-DE" sz="1100" b="1" dirty="0">
              <a:latin typeface="Arial" charset="0"/>
            </a:endParaRPr>
          </a:p>
          <a:p>
            <a:pPr algn="ctr" eaLnBrk="0" hangingPunct="0">
              <a:buClr>
                <a:srgbClr val="CC0000"/>
              </a:buClr>
            </a:pPr>
            <a:r>
              <a:rPr lang="de-DE" sz="1000" b="1" dirty="0" smtClean="0">
                <a:latin typeface="Arial" charset="0"/>
              </a:rPr>
              <a:t>TMP</a:t>
            </a:r>
          </a:p>
          <a:p>
            <a:pPr algn="ctr" eaLnBrk="0" hangingPunct="0">
              <a:buClr>
                <a:srgbClr val="CC0000"/>
              </a:buClr>
            </a:pPr>
            <a:r>
              <a:rPr lang="de-DE" sz="1000" dirty="0" smtClean="0">
                <a:latin typeface="Arial" charset="0"/>
              </a:rPr>
              <a:t>Onlinegestütztes Verfahren</a:t>
            </a:r>
            <a:endParaRPr lang="de-DE" sz="1000" dirty="0">
              <a:latin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8460432" y="566124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47864" y="2348880"/>
            <a:ext cx="86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Stunden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1216" y="243192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Webinare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507405" y="2348880"/>
            <a:ext cx="86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Stunden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624" y="1916832"/>
            <a:ext cx="102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 - Web-Veranstaltung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1916832"/>
            <a:ext cx="80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Bildschirmpräsentation (4:3)</PresentationFormat>
  <Paragraphs>83</Paragraphs>
  <Slides>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Standarddesign</vt:lpstr>
      <vt:lpstr>1_Benutzerdefiniertes Design</vt:lpstr>
      <vt:lpstr>Benutzerdefiniertes Design</vt:lpstr>
      <vt:lpstr>Acrobat Document</vt:lpstr>
      <vt:lpstr>PowerPoint-Präsentation</vt:lpstr>
      <vt:lpstr>Kompass Entwicklungsprogramm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Kompass</dc:title>
  <dc:creator>CTC</dc:creator>
  <cp:lastModifiedBy>Anita</cp:lastModifiedBy>
  <cp:revision>494</cp:revision>
  <dcterms:created xsi:type="dcterms:W3CDTF">2008-07-09T13:24:12Z</dcterms:created>
  <dcterms:modified xsi:type="dcterms:W3CDTF">2016-05-24T16:50:05Z</dcterms:modified>
</cp:coreProperties>
</file>